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2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44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05F8-D632-4558-A430-952074FEFE9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543D-5845-4733-9EE5-6ED76B223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2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05F8-D632-4558-A430-952074FEFE9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543D-5845-4733-9EE5-6ED76B223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88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05F8-D632-4558-A430-952074FEFE9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543D-5845-4733-9EE5-6ED76B22322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227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05F8-D632-4558-A430-952074FEFE9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543D-5845-4733-9EE5-6ED76B223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36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05F8-D632-4558-A430-952074FEFE9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543D-5845-4733-9EE5-6ED76B22322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6200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05F8-D632-4558-A430-952074FEFE9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543D-5845-4733-9EE5-6ED76B223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137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05F8-D632-4558-A430-952074FEFE9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543D-5845-4733-9EE5-6ED76B223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1002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05F8-D632-4558-A430-952074FEFE9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543D-5845-4733-9EE5-6ED76B223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808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05F8-D632-4558-A430-952074FEFE9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543D-5845-4733-9EE5-6ED76B223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28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05F8-D632-4558-A430-952074FEFE9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543D-5845-4733-9EE5-6ED76B223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618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05F8-D632-4558-A430-952074FEFE9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543D-5845-4733-9EE5-6ED76B223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765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05F8-D632-4558-A430-952074FEFE9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543D-5845-4733-9EE5-6ED76B223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590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05F8-D632-4558-A430-952074FEFE9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543D-5845-4733-9EE5-6ED76B223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23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05F8-D632-4558-A430-952074FEFE9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543D-5845-4733-9EE5-6ED76B223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466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05F8-D632-4558-A430-952074FEFE9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543D-5845-4733-9EE5-6ED76B223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11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543D-5845-4733-9EE5-6ED76B22322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05F8-D632-4558-A430-952074FEFE94}" type="datetimeFigureOut">
              <a:rPr lang="en-US" smtClean="0"/>
              <a:t>2/5/2019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688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205F8-D632-4558-A430-952074FEFE9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664543D-5845-4733-9EE5-6ED76B223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73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71B82A34-E66A-46CF-A7B2-2B5ECFECBD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7335" y="1282701"/>
            <a:ext cx="5096060" cy="4307148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School Finance 102</a:t>
            </a: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38012CB-3016-4C9B-BF2F-E30067F09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21120" y="2876315"/>
            <a:ext cx="3602567" cy="1096899"/>
          </a:xfrm>
        </p:spPr>
        <p:txBody>
          <a:bodyPr anchor="ctr">
            <a:normAutofit/>
          </a:bodyPr>
          <a:lstStyle/>
          <a:p>
            <a:pPr algn="l"/>
            <a:r>
              <a:rPr lang="en-US" dirty="0">
                <a:solidFill>
                  <a:srgbClr val="FFFFFF"/>
                </a:solidFill>
              </a:rPr>
              <a:t>Expectations &amp; Best Practices </a:t>
            </a:r>
          </a:p>
          <a:p>
            <a:pPr algn="l"/>
            <a:r>
              <a:rPr lang="en-US" dirty="0">
                <a:solidFill>
                  <a:srgbClr val="FFFFFF"/>
                </a:solidFill>
              </a:rPr>
              <a:t>OCCS Regional Board Training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984CF4B-B1A3-40BC-B618-B37F1A26CF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" y="5599611"/>
            <a:ext cx="1251408" cy="12514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75047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3B3F8-56FF-49C6-BCE5-4D4860B15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en-US" dirty="0"/>
              <a:t>Reauthorization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1DC21-C0D2-4A70-B67C-AD59892C1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38325"/>
            <a:ext cx="5220430" cy="402353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1300" dirty="0"/>
              <a:t>Financial Data Dashboard</a:t>
            </a:r>
          </a:p>
          <a:p>
            <a:pPr lvl="1">
              <a:lnSpc>
                <a:spcPct val="90000"/>
              </a:lnSpc>
            </a:pPr>
            <a:r>
              <a:rPr lang="en-US" sz="1300" dirty="0"/>
              <a:t>Meeting Financial Standards each year of the school’s Contract.</a:t>
            </a:r>
          </a:p>
          <a:p>
            <a:pPr lvl="2">
              <a:lnSpc>
                <a:spcPct val="90000"/>
              </a:lnSpc>
            </a:pPr>
            <a:r>
              <a:rPr lang="en-US" sz="1300" dirty="0"/>
              <a:t>Annual Audit Standards</a:t>
            </a:r>
          </a:p>
          <a:p>
            <a:pPr lvl="3">
              <a:lnSpc>
                <a:spcPct val="90000"/>
              </a:lnSpc>
            </a:pPr>
            <a:r>
              <a:rPr lang="en-US" sz="1300" dirty="0"/>
              <a:t>GASB 68 Effects not considered</a:t>
            </a:r>
          </a:p>
          <a:p>
            <a:pPr lvl="2">
              <a:lnSpc>
                <a:spcPct val="90000"/>
              </a:lnSpc>
            </a:pPr>
            <a:r>
              <a:rPr lang="en-US" sz="1300" dirty="0"/>
              <a:t>Assets to Liabilities (Current and Multi-Year)</a:t>
            </a:r>
          </a:p>
          <a:p>
            <a:pPr lvl="2">
              <a:lnSpc>
                <a:spcPct val="90000"/>
              </a:lnSpc>
            </a:pPr>
            <a:r>
              <a:rPr lang="en-US" sz="1300" dirty="0"/>
              <a:t>Cash on Hand</a:t>
            </a:r>
          </a:p>
          <a:p>
            <a:pPr lvl="2">
              <a:lnSpc>
                <a:spcPct val="90000"/>
              </a:lnSpc>
            </a:pPr>
            <a:r>
              <a:rPr lang="en-US" sz="1300" dirty="0"/>
              <a:t>Total Margin and Three-Year Aggregated Total Margin</a:t>
            </a:r>
          </a:p>
          <a:p>
            <a:pPr lvl="2">
              <a:lnSpc>
                <a:spcPct val="90000"/>
              </a:lnSpc>
            </a:pPr>
            <a:r>
              <a:rPr lang="en-US" sz="1300" dirty="0"/>
              <a:t>FTE Variance v. Budget (FTE Trends)</a:t>
            </a:r>
          </a:p>
          <a:p>
            <a:pPr>
              <a:lnSpc>
                <a:spcPct val="90000"/>
              </a:lnSpc>
            </a:pPr>
            <a:r>
              <a:rPr lang="en-US" sz="1300" dirty="0"/>
              <a:t>Consequences of Not Meeting Standards</a:t>
            </a:r>
          </a:p>
          <a:p>
            <a:pPr lvl="1">
              <a:lnSpc>
                <a:spcPct val="90000"/>
              </a:lnSpc>
            </a:pPr>
            <a:r>
              <a:rPr lang="en-US" sz="1300" dirty="0"/>
              <a:t>Renewed or Non-renewed</a:t>
            </a:r>
          </a:p>
          <a:p>
            <a:pPr lvl="2">
              <a:lnSpc>
                <a:spcPct val="90000"/>
              </a:lnSpc>
            </a:pPr>
            <a:r>
              <a:rPr lang="en-US" sz="1300" dirty="0"/>
              <a:t>Trending Up or Down?</a:t>
            </a:r>
          </a:p>
          <a:p>
            <a:pPr lvl="2">
              <a:lnSpc>
                <a:spcPct val="90000"/>
              </a:lnSpc>
            </a:pPr>
            <a:r>
              <a:rPr lang="en-US" sz="1300" dirty="0"/>
              <a:t>Reasonable Exceptions</a:t>
            </a:r>
          </a:p>
          <a:p>
            <a:pPr lvl="1">
              <a:lnSpc>
                <a:spcPct val="90000"/>
              </a:lnSpc>
            </a:pPr>
            <a:r>
              <a:rPr lang="en-US" sz="1300" dirty="0"/>
              <a:t>Non-Renewed, Closure</a:t>
            </a:r>
          </a:p>
          <a:p>
            <a:pPr lvl="1">
              <a:lnSpc>
                <a:spcPct val="90000"/>
              </a:lnSpc>
            </a:pPr>
            <a:endParaRPr lang="en-US" sz="13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8BF1467-3977-44D3-9D07-29C204A0D7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238" y="1930400"/>
            <a:ext cx="3145536" cy="367118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BDC12AB-2544-40FB-B8A1-E17BEEC6D9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06592"/>
            <a:ext cx="1251408" cy="12514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46654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C1DE6E3-230C-4CD7-819C-B230FE88BF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069"/>
          <a:stretch/>
        </p:blipFill>
        <p:spPr>
          <a:xfrm>
            <a:off x="4269854" y="-1"/>
            <a:ext cx="7922146" cy="6858001"/>
          </a:xfrm>
          <a:custGeom>
            <a:avLst/>
            <a:gdLst>
              <a:gd name="connsiteX0" fmla="*/ 379987 w 7922146"/>
              <a:gd name="connsiteY0" fmla="*/ 0 h 6858001"/>
              <a:gd name="connsiteX1" fmla="*/ 5304971 w 7922146"/>
              <a:gd name="connsiteY1" fmla="*/ 0 h 6858001"/>
              <a:gd name="connsiteX2" fmla="*/ 7065281 w 7922146"/>
              <a:gd name="connsiteY2" fmla="*/ 0 h 6858001"/>
              <a:gd name="connsiteX3" fmla="*/ 7397540 w 7922146"/>
              <a:gd name="connsiteY3" fmla="*/ 0 h 6858001"/>
              <a:gd name="connsiteX4" fmla="*/ 7397540 w 7922146"/>
              <a:gd name="connsiteY4" fmla="*/ 1 h 6858001"/>
              <a:gd name="connsiteX5" fmla="*/ 7922146 w 7922146"/>
              <a:gd name="connsiteY5" fmla="*/ 1 h 6858001"/>
              <a:gd name="connsiteX6" fmla="*/ 7922146 w 7922146"/>
              <a:gd name="connsiteY6" fmla="*/ 6858001 h 6858001"/>
              <a:gd name="connsiteX7" fmla="*/ 7065281 w 7922146"/>
              <a:gd name="connsiteY7" fmla="*/ 6858001 h 6858001"/>
              <a:gd name="connsiteX8" fmla="*/ 7065281 w 7922146"/>
              <a:gd name="connsiteY8" fmla="*/ 6858000 h 6858001"/>
              <a:gd name="connsiteX9" fmla="*/ 5932989 w 7922146"/>
              <a:gd name="connsiteY9" fmla="*/ 6858000 h 6858001"/>
              <a:gd name="connsiteX10" fmla="*/ 5932989 w 7922146"/>
              <a:gd name="connsiteY10" fmla="*/ 6858001 h 6858001"/>
              <a:gd name="connsiteX11" fmla="*/ 27809 w 7922146"/>
              <a:gd name="connsiteY11" fmla="*/ 6858001 h 6858001"/>
              <a:gd name="connsiteX12" fmla="*/ 1803228 w 7922146"/>
              <a:gd name="connsiteY12" fmla="*/ 4521201 h 6858001"/>
              <a:gd name="connsiteX13" fmla="*/ 0 w 7922146"/>
              <a:gd name="connsiteY13" fmla="*/ 0 h 6858001"/>
              <a:gd name="connsiteX14" fmla="*/ 379987 w 7922146"/>
              <a:gd name="connsiteY14" fmla="*/ 0 h 6858001"/>
              <a:gd name="connsiteX15" fmla="*/ 0 w 7922146"/>
              <a:gd name="connsiteY15" fmla="*/ 407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595B761-FD44-453F-8FEF-8C2168EF6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3851123" cy="1320800"/>
          </a:xfrm>
        </p:spPr>
        <p:txBody>
          <a:bodyPr>
            <a:normAutofit/>
          </a:bodyPr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7BAE7-6AC4-4E3A-95A5-A8E003CCF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3851122" cy="388077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b="1"/>
              <a:t>Adrianne Shreve</a:t>
            </a:r>
          </a:p>
          <a:p>
            <a:pPr>
              <a:buFont typeface="Wingdings" pitchFamily="2" charset="2"/>
              <a:buNone/>
            </a:pPr>
            <a:r>
              <a:rPr lang="en-US"/>
              <a:t>(419) 720-5202</a:t>
            </a:r>
          </a:p>
          <a:p>
            <a:pPr>
              <a:buFont typeface="Wingdings" pitchFamily="2" charset="2"/>
              <a:buNone/>
            </a:pPr>
            <a:r>
              <a:rPr lang="en-US"/>
              <a:t>adrianne@ohioschools.org</a:t>
            </a:r>
            <a:endParaRPr lang="en-US" b="1"/>
          </a:p>
          <a:p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9B9ABE-EA14-4FCA-A8C0-CE63382ABC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06592"/>
            <a:ext cx="1251408" cy="12514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55551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4A63F-E464-4896-ACFC-3B470ACE6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746" y="609600"/>
            <a:ext cx="3729076" cy="132080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6875F-DDB4-4829-98BC-B5273561F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167" y="2160589"/>
            <a:ext cx="3720916" cy="356073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300" dirty="0"/>
              <a:t>Today’s Goal</a:t>
            </a:r>
          </a:p>
          <a:p>
            <a:pPr lvl="1">
              <a:lnSpc>
                <a:spcPct val="90000"/>
              </a:lnSpc>
            </a:pPr>
            <a:r>
              <a:rPr lang="en-US" sz="1300" dirty="0"/>
              <a:t>To help community school board members understand aspects of charter school funding and other financial matters in order to raise their level of comfort when faced with financial decisions.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300" dirty="0"/>
              <a:t>Today’s Agenda:</a:t>
            </a:r>
          </a:p>
          <a:p>
            <a:pPr lvl="1">
              <a:lnSpc>
                <a:spcPct val="90000"/>
              </a:lnSpc>
            </a:pPr>
            <a:r>
              <a:rPr lang="en-US" sz="1300" dirty="0"/>
              <a:t>State Funding</a:t>
            </a:r>
          </a:p>
          <a:p>
            <a:pPr lvl="1">
              <a:lnSpc>
                <a:spcPct val="90000"/>
              </a:lnSpc>
            </a:pPr>
            <a:r>
              <a:rPr lang="en-US" sz="1300" dirty="0"/>
              <a:t>Federal Funding</a:t>
            </a:r>
          </a:p>
          <a:p>
            <a:pPr lvl="1">
              <a:lnSpc>
                <a:spcPct val="90000"/>
              </a:lnSpc>
            </a:pPr>
            <a:r>
              <a:rPr lang="en-US" sz="1300" dirty="0"/>
              <a:t>Other Funding</a:t>
            </a:r>
          </a:p>
          <a:p>
            <a:pPr lvl="1">
              <a:lnSpc>
                <a:spcPct val="90000"/>
              </a:lnSpc>
            </a:pPr>
            <a:r>
              <a:rPr lang="en-US" sz="1300" dirty="0"/>
              <a:t>Budgets and Financial Review</a:t>
            </a:r>
          </a:p>
          <a:p>
            <a:pPr lvl="1">
              <a:lnSpc>
                <a:spcPct val="90000"/>
              </a:lnSpc>
            </a:pPr>
            <a:r>
              <a:rPr lang="en-US" sz="1300" dirty="0"/>
              <a:t>Five-Year Forecasts</a:t>
            </a:r>
          </a:p>
          <a:p>
            <a:pPr lvl="1">
              <a:lnSpc>
                <a:spcPct val="90000"/>
              </a:lnSpc>
            </a:pPr>
            <a:r>
              <a:rPr lang="en-US" sz="1300" dirty="0"/>
              <a:t>Annual Financial Audits</a:t>
            </a:r>
          </a:p>
          <a:p>
            <a:pPr lvl="1">
              <a:lnSpc>
                <a:spcPct val="90000"/>
              </a:lnSpc>
            </a:pPr>
            <a:r>
              <a:rPr lang="en-US" sz="1300" dirty="0"/>
              <a:t>OCCS Expectations</a:t>
            </a:r>
          </a:p>
          <a:p>
            <a:pPr>
              <a:lnSpc>
                <a:spcPct val="90000"/>
              </a:lnSpc>
            </a:pPr>
            <a:endParaRPr lang="en-US" sz="13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57F645-986D-4ACD-8FEE-C69CD09C9D2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035" y="1640567"/>
            <a:ext cx="4602747" cy="3072334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260C705-9700-44F5-A55A-B668ED07A2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06592"/>
            <a:ext cx="1251408" cy="12514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4263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C9A013F6-A8D8-47BA-B4B6-64B3895F57C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90" r="18398"/>
          <a:stretch/>
        </p:blipFill>
        <p:spPr>
          <a:xfrm>
            <a:off x="4269854" y="-1"/>
            <a:ext cx="7922146" cy="6858001"/>
          </a:xfrm>
          <a:custGeom>
            <a:avLst/>
            <a:gdLst>
              <a:gd name="connsiteX0" fmla="*/ 379987 w 7922146"/>
              <a:gd name="connsiteY0" fmla="*/ 0 h 6858001"/>
              <a:gd name="connsiteX1" fmla="*/ 5304971 w 7922146"/>
              <a:gd name="connsiteY1" fmla="*/ 0 h 6858001"/>
              <a:gd name="connsiteX2" fmla="*/ 7065281 w 7922146"/>
              <a:gd name="connsiteY2" fmla="*/ 0 h 6858001"/>
              <a:gd name="connsiteX3" fmla="*/ 7397540 w 7922146"/>
              <a:gd name="connsiteY3" fmla="*/ 0 h 6858001"/>
              <a:gd name="connsiteX4" fmla="*/ 7397540 w 7922146"/>
              <a:gd name="connsiteY4" fmla="*/ 1 h 6858001"/>
              <a:gd name="connsiteX5" fmla="*/ 7922146 w 7922146"/>
              <a:gd name="connsiteY5" fmla="*/ 1 h 6858001"/>
              <a:gd name="connsiteX6" fmla="*/ 7922146 w 7922146"/>
              <a:gd name="connsiteY6" fmla="*/ 6858001 h 6858001"/>
              <a:gd name="connsiteX7" fmla="*/ 7065281 w 7922146"/>
              <a:gd name="connsiteY7" fmla="*/ 6858001 h 6858001"/>
              <a:gd name="connsiteX8" fmla="*/ 7065281 w 7922146"/>
              <a:gd name="connsiteY8" fmla="*/ 6858000 h 6858001"/>
              <a:gd name="connsiteX9" fmla="*/ 5932989 w 7922146"/>
              <a:gd name="connsiteY9" fmla="*/ 6858000 h 6858001"/>
              <a:gd name="connsiteX10" fmla="*/ 5932989 w 7922146"/>
              <a:gd name="connsiteY10" fmla="*/ 6858001 h 6858001"/>
              <a:gd name="connsiteX11" fmla="*/ 27809 w 7922146"/>
              <a:gd name="connsiteY11" fmla="*/ 6858001 h 6858001"/>
              <a:gd name="connsiteX12" fmla="*/ 1803228 w 7922146"/>
              <a:gd name="connsiteY12" fmla="*/ 4521201 h 6858001"/>
              <a:gd name="connsiteX13" fmla="*/ 0 w 7922146"/>
              <a:gd name="connsiteY13" fmla="*/ 0 h 6858001"/>
              <a:gd name="connsiteX14" fmla="*/ 379987 w 7922146"/>
              <a:gd name="connsiteY14" fmla="*/ 0 h 6858001"/>
              <a:gd name="connsiteX15" fmla="*/ 0 w 7922146"/>
              <a:gd name="connsiteY15" fmla="*/ 407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8F1C721-7F01-4F6D-B81A-466F9D472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3851123" cy="1320800"/>
          </a:xfrm>
        </p:spPr>
        <p:txBody>
          <a:bodyPr>
            <a:normAutofit/>
          </a:bodyPr>
          <a:lstStyle/>
          <a:p>
            <a:r>
              <a:rPr lang="en-US" sz="3300"/>
              <a:t>Financial Statement Formats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5B531-1DE7-4535-B185-DCA32CCDE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3851122" cy="388077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1300"/>
              <a:t>There is no “Correct Format”. What is usable and understandable to you.</a:t>
            </a:r>
          </a:p>
          <a:p>
            <a:pPr>
              <a:lnSpc>
                <a:spcPct val="90000"/>
              </a:lnSpc>
            </a:pPr>
            <a:r>
              <a:rPr lang="en-US" sz="1300"/>
              <a:t>What financial data do you need to make an informed decision for your school?</a:t>
            </a:r>
          </a:p>
          <a:p>
            <a:pPr lvl="1">
              <a:lnSpc>
                <a:spcPct val="90000"/>
              </a:lnSpc>
            </a:pPr>
            <a:r>
              <a:rPr lang="en-US" sz="1300"/>
              <a:t>Keep it Simple - Institute a 10 Minute Rule</a:t>
            </a:r>
          </a:p>
          <a:p>
            <a:pPr lvl="1">
              <a:lnSpc>
                <a:spcPct val="90000"/>
              </a:lnSpc>
            </a:pPr>
            <a:r>
              <a:rPr lang="en-US" sz="1300"/>
              <a:t>Finance Committee</a:t>
            </a:r>
          </a:p>
          <a:p>
            <a:pPr lvl="2">
              <a:lnSpc>
                <a:spcPct val="90000"/>
              </a:lnSpc>
            </a:pPr>
            <a:r>
              <a:rPr lang="en-US" sz="1300"/>
              <a:t>Review Financials in detail and report a Summary to Full Board</a:t>
            </a:r>
          </a:p>
          <a:p>
            <a:pPr lvl="1">
              <a:lnSpc>
                <a:spcPct val="90000"/>
              </a:lnSpc>
            </a:pPr>
            <a:r>
              <a:rPr lang="en-US" sz="1300"/>
              <a:t>Work with your School Treasurer</a:t>
            </a:r>
          </a:p>
          <a:p>
            <a:pPr>
              <a:lnSpc>
                <a:spcPct val="90000"/>
              </a:lnSpc>
            </a:pPr>
            <a:r>
              <a:rPr lang="en-US" sz="1300"/>
              <a:t>Best Practices</a:t>
            </a:r>
          </a:p>
          <a:p>
            <a:pPr lvl="1">
              <a:lnSpc>
                <a:spcPct val="90000"/>
              </a:lnSpc>
            </a:pPr>
            <a:r>
              <a:rPr lang="en-US" sz="1300" b="1"/>
              <a:t>Monitoring &amp; </a:t>
            </a:r>
            <a:r>
              <a:rPr lang="en-US" sz="1300" b="1" u="sng"/>
              <a:t>Projecting</a:t>
            </a:r>
            <a:r>
              <a:rPr lang="en-US" sz="1300" b="1"/>
              <a:t> Cash Flows</a:t>
            </a:r>
          </a:p>
          <a:p>
            <a:pPr lvl="2">
              <a:lnSpc>
                <a:spcPct val="90000"/>
              </a:lnSpc>
            </a:pPr>
            <a:r>
              <a:rPr lang="en-US" sz="1300"/>
              <a:t>Operations</a:t>
            </a:r>
          </a:p>
          <a:p>
            <a:pPr lvl="2">
              <a:lnSpc>
                <a:spcPct val="90000"/>
              </a:lnSpc>
            </a:pPr>
            <a:r>
              <a:rPr lang="en-US" sz="1300"/>
              <a:t>Future Liabilities</a:t>
            </a:r>
          </a:p>
          <a:p>
            <a:pPr lvl="2">
              <a:lnSpc>
                <a:spcPct val="90000"/>
              </a:lnSpc>
            </a:pPr>
            <a:r>
              <a:rPr lang="en-US" sz="1300"/>
              <a:t>Debt Service (if applicable)</a:t>
            </a:r>
          </a:p>
          <a:p>
            <a:pPr lvl="1">
              <a:lnSpc>
                <a:spcPct val="90000"/>
              </a:lnSpc>
            </a:pPr>
            <a:r>
              <a:rPr lang="en-US" sz="1300"/>
              <a:t>Monitoring Budget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2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4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6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E0AED46-F50A-465C-81A3-0CDEC8D0CE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06592"/>
            <a:ext cx="1251408" cy="12514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30387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DF4D7F6-81B5-452A-9CE6-76D81F91D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8C5E7F-6B8E-477D-8903-431D2E161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/>
              <a:t>Fiscal Officer – Relationship </a:t>
            </a:r>
          </a:p>
        </p:txBody>
      </p:sp>
      <p:sp>
        <p:nvSpPr>
          <p:cNvPr id="19" name="Isosceles Triangle 11">
            <a:extLst>
              <a:ext uri="{FF2B5EF4-FFF2-40B4-BE49-F238E27FC236}">
                <a16:creationId xmlns:a16="http://schemas.microsoft.com/office/drawing/2014/main" id="{4600514D-20FB-4559-97DC-D1DC39E6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Isosceles Triangle 13">
            <a:extLst>
              <a:ext uri="{FF2B5EF4-FFF2-40B4-BE49-F238E27FC236}">
                <a16:creationId xmlns:a16="http://schemas.microsoft.com/office/drawing/2014/main" id="{266F638A-E405-4AC0-B984-72E5813B0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2" name="Straight Connector 15">
            <a:extLst>
              <a:ext uri="{FF2B5EF4-FFF2-40B4-BE49-F238E27FC236}">
                <a16:creationId xmlns:a16="http://schemas.microsoft.com/office/drawing/2014/main" id="{7D1CBE93-B17D-4509-843C-82287C380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E6277B4-6A43-48AB-89B2-3442221619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3300D12-7B15-419C-B306-937698C4C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2160590"/>
            <a:ext cx="8470898" cy="34292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500"/>
              <a:t>Independent Fiscal Officer – HB 2 Change</a:t>
            </a:r>
          </a:p>
          <a:p>
            <a:pPr>
              <a:lnSpc>
                <a:spcPct val="90000"/>
              </a:lnSpc>
            </a:pPr>
            <a:r>
              <a:rPr lang="en-US" sz="1500"/>
              <a:t>Requires fiscal officers to be employed by or engaged under a contract </a:t>
            </a:r>
            <a:r>
              <a:rPr lang="en-US" sz="1500" i="1"/>
              <a:t>with the governing authority </a:t>
            </a:r>
            <a:r>
              <a:rPr lang="en-US" sz="1500"/>
              <a:t>of the school</a:t>
            </a:r>
          </a:p>
          <a:p>
            <a:pPr>
              <a:lnSpc>
                <a:spcPct val="90000"/>
              </a:lnSpc>
            </a:pPr>
            <a:r>
              <a:rPr lang="en-US" sz="1500"/>
              <a:t>Intent – Keep Fiscal Officers acting in the best interest of the school/governing authority</a:t>
            </a:r>
          </a:p>
          <a:p>
            <a:pPr>
              <a:lnSpc>
                <a:spcPct val="90000"/>
              </a:lnSpc>
            </a:pPr>
            <a:r>
              <a:rPr lang="en-US" sz="1500"/>
              <a:t>Requirement can be Waived with Board Resolution but MUST also be Approved by Sponsor</a:t>
            </a:r>
          </a:p>
          <a:p>
            <a:pPr lvl="1">
              <a:lnSpc>
                <a:spcPct val="90000"/>
              </a:lnSpc>
            </a:pPr>
            <a:r>
              <a:rPr lang="en-US" sz="1500"/>
              <a:t>OCCS Waiver Requirements</a:t>
            </a:r>
          </a:p>
          <a:p>
            <a:pPr lvl="2">
              <a:lnSpc>
                <a:spcPct val="90000"/>
              </a:lnSpc>
            </a:pPr>
            <a:r>
              <a:rPr lang="en-US" sz="1500"/>
              <a:t>Treasurer has License, background checks and bond</a:t>
            </a:r>
          </a:p>
          <a:p>
            <a:pPr lvl="2">
              <a:lnSpc>
                <a:spcPct val="90000"/>
              </a:lnSpc>
            </a:pPr>
            <a:r>
              <a:rPr lang="en-US" sz="1500"/>
              <a:t>Treasurer has never had a school deemed </a:t>
            </a:r>
            <a:r>
              <a:rPr lang="en-US" sz="1500" err="1"/>
              <a:t>unauditable</a:t>
            </a:r>
            <a:endParaRPr lang="en-US" sz="1500"/>
          </a:p>
          <a:p>
            <a:pPr lvl="2">
              <a:lnSpc>
                <a:spcPct val="90000"/>
              </a:lnSpc>
            </a:pPr>
            <a:r>
              <a:rPr lang="en-US" sz="1500"/>
              <a:t>The school’s prior year audit does not have Finding fore Recovery or Questioned Costs</a:t>
            </a:r>
          </a:p>
          <a:p>
            <a:pPr lvl="2">
              <a:lnSpc>
                <a:spcPct val="90000"/>
              </a:lnSpc>
            </a:pPr>
            <a:r>
              <a:rPr lang="en-US" sz="1500" b="1"/>
              <a:t>Debt to </a:t>
            </a:r>
            <a:r>
              <a:rPr lang="en-US" sz="1500" b="1" err="1"/>
              <a:t>Mgmt</a:t>
            </a:r>
            <a:r>
              <a:rPr lang="en-US" sz="1500" b="1"/>
              <a:t> Co is not greater than Total Assets</a:t>
            </a:r>
            <a:endParaRPr lang="en-US" sz="1500"/>
          </a:p>
        </p:txBody>
      </p:sp>
      <p:sp>
        <p:nvSpPr>
          <p:cNvPr id="20" name="Rectangle 27">
            <a:extLst>
              <a:ext uri="{FF2B5EF4-FFF2-40B4-BE49-F238E27FC236}">
                <a16:creationId xmlns:a16="http://schemas.microsoft.com/office/drawing/2014/main" id="{27B538D5-95DB-47ED-9CB4-34AE5BF78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23C53B-E3E1-4198-BA70-C1E536F857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06592"/>
            <a:ext cx="1251408" cy="12514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78438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AFE4305-02E4-44CC-BCB6-04A80C81B6B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5" r="6324" b="1"/>
          <a:stretch/>
        </p:blipFill>
        <p:spPr>
          <a:xfrm>
            <a:off x="4269854" y="-1"/>
            <a:ext cx="7922146" cy="6858001"/>
          </a:xfrm>
          <a:custGeom>
            <a:avLst/>
            <a:gdLst>
              <a:gd name="connsiteX0" fmla="*/ 379987 w 7922146"/>
              <a:gd name="connsiteY0" fmla="*/ 0 h 6858001"/>
              <a:gd name="connsiteX1" fmla="*/ 5304971 w 7922146"/>
              <a:gd name="connsiteY1" fmla="*/ 0 h 6858001"/>
              <a:gd name="connsiteX2" fmla="*/ 7065281 w 7922146"/>
              <a:gd name="connsiteY2" fmla="*/ 0 h 6858001"/>
              <a:gd name="connsiteX3" fmla="*/ 7397540 w 7922146"/>
              <a:gd name="connsiteY3" fmla="*/ 0 h 6858001"/>
              <a:gd name="connsiteX4" fmla="*/ 7397540 w 7922146"/>
              <a:gd name="connsiteY4" fmla="*/ 1 h 6858001"/>
              <a:gd name="connsiteX5" fmla="*/ 7922146 w 7922146"/>
              <a:gd name="connsiteY5" fmla="*/ 1 h 6858001"/>
              <a:gd name="connsiteX6" fmla="*/ 7922146 w 7922146"/>
              <a:gd name="connsiteY6" fmla="*/ 6858001 h 6858001"/>
              <a:gd name="connsiteX7" fmla="*/ 7065281 w 7922146"/>
              <a:gd name="connsiteY7" fmla="*/ 6858001 h 6858001"/>
              <a:gd name="connsiteX8" fmla="*/ 7065281 w 7922146"/>
              <a:gd name="connsiteY8" fmla="*/ 6858000 h 6858001"/>
              <a:gd name="connsiteX9" fmla="*/ 5932989 w 7922146"/>
              <a:gd name="connsiteY9" fmla="*/ 6858000 h 6858001"/>
              <a:gd name="connsiteX10" fmla="*/ 5932989 w 7922146"/>
              <a:gd name="connsiteY10" fmla="*/ 6858001 h 6858001"/>
              <a:gd name="connsiteX11" fmla="*/ 27809 w 7922146"/>
              <a:gd name="connsiteY11" fmla="*/ 6858001 h 6858001"/>
              <a:gd name="connsiteX12" fmla="*/ 1803228 w 7922146"/>
              <a:gd name="connsiteY12" fmla="*/ 4521201 h 6858001"/>
              <a:gd name="connsiteX13" fmla="*/ 0 w 7922146"/>
              <a:gd name="connsiteY13" fmla="*/ 0 h 6858001"/>
              <a:gd name="connsiteX14" fmla="*/ 379987 w 7922146"/>
              <a:gd name="connsiteY14" fmla="*/ 0 h 6858001"/>
              <a:gd name="connsiteX15" fmla="*/ 0 w 7922146"/>
              <a:gd name="connsiteY15" fmla="*/ 407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7D27555-54CA-466F-8193-A4ED91924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3851123" cy="1320800"/>
          </a:xfrm>
        </p:spPr>
        <p:txBody>
          <a:bodyPr>
            <a:normAutofit/>
          </a:bodyPr>
          <a:lstStyle/>
          <a:p>
            <a:r>
              <a:rPr lang="en-US" dirty="0"/>
              <a:t>OCCS Monthly Monitoring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1B729-9C69-4E14-AF79-6B31E4B86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28110"/>
            <a:ext cx="3851122" cy="388077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1300" dirty="0"/>
              <a:t>Enrollment</a:t>
            </a:r>
          </a:p>
          <a:p>
            <a:pPr lvl="1">
              <a:lnSpc>
                <a:spcPct val="90000"/>
              </a:lnSpc>
            </a:pPr>
            <a:r>
              <a:rPr lang="en-US" sz="1300" dirty="0"/>
              <a:t>FTE and School Reported Headcounts</a:t>
            </a:r>
          </a:p>
          <a:p>
            <a:pPr lvl="1">
              <a:lnSpc>
                <a:spcPct val="90000"/>
              </a:lnSpc>
            </a:pPr>
            <a:r>
              <a:rPr lang="en-US" sz="1300" dirty="0"/>
              <a:t>Fluctuations (decreases)</a:t>
            </a:r>
          </a:p>
          <a:p>
            <a:pPr lvl="2">
              <a:lnSpc>
                <a:spcPct val="90000"/>
              </a:lnSpc>
            </a:pPr>
            <a:r>
              <a:rPr lang="en-US" sz="1300" dirty="0"/>
              <a:t>10%, Notes</a:t>
            </a:r>
          </a:p>
          <a:p>
            <a:pPr lvl="2">
              <a:lnSpc>
                <a:spcPct val="90000"/>
              </a:lnSpc>
            </a:pPr>
            <a:r>
              <a:rPr lang="en-US" sz="1300" dirty="0"/>
              <a:t>15%, Formal Discussions</a:t>
            </a:r>
          </a:p>
          <a:p>
            <a:pPr lvl="2">
              <a:lnSpc>
                <a:spcPct val="90000"/>
              </a:lnSpc>
            </a:pPr>
            <a:r>
              <a:rPr lang="en-US" sz="1300" dirty="0"/>
              <a:t>20%, Corrective Action</a:t>
            </a:r>
          </a:p>
          <a:p>
            <a:pPr>
              <a:lnSpc>
                <a:spcPct val="90000"/>
              </a:lnSpc>
            </a:pPr>
            <a:r>
              <a:rPr lang="en-US" sz="1300" dirty="0"/>
              <a:t>Budget vs. Actual</a:t>
            </a:r>
          </a:p>
          <a:p>
            <a:pPr lvl="1">
              <a:lnSpc>
                <a:spcPct val="90000"/>
              </a:lnSpc>
            </a:pPr>
            <a:r>
              <a:rPr lang="en-US" sz="1300" dirty="0"/>
              <a:t>Comparison</a:t>
            </a:r>
          </a:p>
          <a:p>
            <a:pPr lvl="1">
              <a:lnSpc>
                <a:spcPct val="90000"/>
              </a:lnSpc>
            </a:pPr>
            <a:r>
              <a:rPr lang="en-US" sz="1300" dirty="0"/>
              <a:t>Expenses Out of Line With:</a:t>
            </a:r>
          </a:p>
          <a:p>
            <a:pPr lvl="2">
              <a:lnSpc>
                <a:spcPct val="90000"/>
              </a:lnSpc>
            </a:pPr>
            <a:r>
              <a:rPr lang="en-US" sz="1300" dirty="0"/>
              <a:t>Time of Year</a:t>
            </a:r>
          </a:p>
          <a:p>
            <a:pPr lvl="2">
              <a:lnSpc>
                <a:spcPct val="90000"/>
              </a:lnSpc>
            </a:pPr>
            <a:r>
              <a:rPr lang="en-US" sz="1300" dirty="0"/>
              <a:t>Revenues</a:t>
            </a:r>
          </a:p>
          <a:p>
            <a:pPr>
              <a:lnSpc>
                <a:spcPct val="90000"/>
              </a:lnSpc>
            </a:pPr>
            <a:r>
              <a:rPr lang="en-US" sz="1300" dirty="0"/>
              <a:t>CASH</a:t>
            </a:r>
          </a:p>
          <a:p>
            <a:pPr lvl="1">
              <a:lnSpc>
                <a:spcPct val="90000"/>
              </a:lnSpc>
            </a:pPr>
            <a:r>
              <a:rPr lang="en-US" sz="1300" dirty="0"/>
              <a:t>30-60 days on hand or </a:t>
            </a:r>
            <a:r>
              <a:rPr lang="en-US" sz="1300" i="1" dirty="0"/>
              <a:t>Where are you going to get it?</a:t>
            </a:r>
          </a:p>
          <a:p>
            <a:pPr>
              <a:lnSpc>
                <a:spcPct val="90000"/>
              </a:lnSpc>
            </a:pPr>
            <a:endParaRPr lang="en-US" sz="13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8531365-9949-4795-9989-98BFFCF50F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06592"/>
            <a:ext cx="1251408" cy="12514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43150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F8780-37A8-4445-B374-DD068FB60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en-US" dirty="0"/>
              <a:t>Forecasts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2CD4A-67B1-4EFD-A9B8-2DC3DC1B4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55764"/>
            <a:ext cx="3957349" cy="38807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500" dirty="0"/>
              <a:t>What will this information be used for?</a:t>
            </a:r>
          </a:p>
          <a:p>
            <a:pPr>
              <a:lnSpc>
                <a:spcPct val="90000"/>
              </a:lnSpc>
            </a:pPr>
            <a:r>
              <a:rPr lang="en-US" sz="1500" dirty="0"/>
              <a:t>October and May</a:t>
            </a:r>
          </a:p>
          <a:p>
            <a:pPr lvl="1">
              <a:lnSpc>
                <a:spcPct val="90000"/>
              </a:lnSpc>
            </a:pPr>
            <a:r>
              <a:rPr lang="en-US" sz="1500" b="1" u="sng" dirty="0"/>
              <a:t>START EARLY </a:t>
            </a:r>
            <a:r>
              <a:rPr lang="en-US" sz="1500" dirty="0"/>
              <a:t>(2-3 months)</a:t>
            </a:r>
          </a:p>
          <a:p>
            <a:pPr lvl="2">
              <a:lnSpc>
                <a:spcPct val="90000"/>
              </a:lnSpc>
            </a:pPr>
            <a:r>
              <a:rPr lang="en-US" sz="1500" dirty="0"/>
              <a:t>Time to understand, plan and make corrections</a:t>
            </a:r>
          </a:p>
          <a:p>
            <a:pPr>
              <a:lnSpc>
                <a:spcPct val="90000"/>
              </a:lnSpc>
            </a:pPr>
            <a:r>
              <a:rPr lang="en-US" sz="1500" dirty="0"/>
              <a:t>ORC 5705.391 &amp; OAC 3301-92-04</a:t>
            </a:r>
          </a:p>
          <a:p>
            <a:pPr lvl="1">
              <a:lnSpc>
                <a:spcPct val="90000"/>
              </a:lnSpc>
            </a:pPr>
            <a:r>
              <a:rPr lang="en-US" sz="1500" u="sng" dirty="0"/>
              <a:t>If there is a deficit projected in one of the first three years forecasted there should be a PLAN in place to eliminate deficits.</a:t>
            </a:r>
          </a:p>
          <a:p>
            <a:pPr>
              <a:lnSpc>
                <a:spcPct val="90000"/>
              </a:lnSpc>
            </a:pPr>
            <a:r>
              <a:rPr lang="en-US" sz="1500" dirty="0"/>
              <a:t>Cash Basis – should not end in negative cash balance, there is a line for Debt Proceeds, Credits, etc.</a:t>
            </a:r>
          </a:p>
          <a:p>
            <a:pPr>
              <a:lnSpc>
                <a:spcPct val="90000"/>
              </a:lnSpc>
            </a:pPr>
            <a:r>
              <a:rPr lang="en-US" sz="1500" u="sng" dirty="0"/>
              <a:t>REASONABLE</a:t>
            </a:r>
            <a:r>
              <a:rPr lang="en-US" sz="1500" dirty="0"/>
              <a:t> Assumptions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BDBEDE1F-631B-4108-9165-7FAD3D2BA34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49" r="12393" b="3"/>
          <a:stretch/>
        </p:blipFill>
        <p:spPr>
          <a:xfrm>
            <a:off x="5125652" y="1654175"/>
            <a:ext cx="4415050" cy="388236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6A4CF93-5F30-4F91-8F02-90FA9E3A7A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06592"/>
            <a:ext cx="1251408" cy="12514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23891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29">
            <a:extLst>
              <a:ext uri="{FF2B5EF4-FFF2-40B4-BE49-F238E27FC236}">
                <a16:creationId xmlns:a16="http://schemas.microsoft.com/office/drawing/2014/main" id="{8DF4D7F6-81B5-452A-9CE6-76D81F91D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6E174D-E89B-4373-937D-EE68523A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/>
              <a:t>ODE Budgets – 3314.032 NEW</a:t>
            </a:r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4600514D-20FB-4559-97DC-D1DC39E6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266F638A-E405-4AC0-B984-72E5813B0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D1CBE93-B17D-4509-843C-82287C380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E6277B4-6A43-48AB-89B2-3442221619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BE9DD-66C2-4405-B129-5E83553B3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2160590"/>
            <a:ext cx="8470898" cy="34292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What will this information be used for?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 dirty="0"/>
              <a:t>Due October 31</a:t>
            </a:r>
            <a:r>
              <a:rPr lang="en-US" baseline="30000" dirty="0"/>
              <a:t>st</a:t>
            </a:r>
            <a:r>
              <a:rPr lang="en-US" dirty="0"/>
              <a:t> each fiscal year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 b="1" u="sng"/>
              <a:t>START EARLY </a:t>
            </a:r>
            <a:r>
              <a:rPr lang="en-US"/>
              <a:t>(2-3 months)</a:t>
            </a:r>
          </a:p>
          <a:p>
            <a:pPr lvl="2">
              <a:lnSpc>
                <a:spcPct val="90000"/>
              </a:lnSpc>
            </a:pPr>
            <a:r>
              <a:rPr lang="en-US"/>
              <a:t>Time </a:t>
            </a:r>
            <a:r>
              <a:rPr lang="en-US" dirty="0"/>
              <a:t>to understand, plan and make corrections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 dirty="0"/>
              <a:t>USAS format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 dirty="0"/>
              <a:t>&gt;20% </a:t>
            </a:r>
            <a:r>
              <a:rPr lang="en-US" dirty="0" err="1"/>
              <a:t>Mgmt</a:t>
            </a:r>
            <a:r>
              <a:rPr lang="en-US" dirty="0"/>
              <a:t> Co. must report in greater detail than “Purchased Services”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 dirty="0"/>
              <a:t>Need to submit RESOLUTION of approval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 u="sng" dirty="0"/>
              <a:t>REASONABLE</a:t>
            </a:r>
            <a:r>
              <a:rPr lang="en-US" dirty="0"/>
              <a:t> Assumptions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 dirty="0"/>
              <a:t>Budget Per Pupil</a:t>
            </a:r>
            <a:endParaRPr lang="en-US"/>
          </a:p>
          <a:p>
            <a:pPr>
              <a:lnSpc>
                <a:spcPct val="90000"/>
              </a:lnSpc>
            </a:pPr>
            <a:endParaRPr lang="en-US"/>
          </a:p>
        </p:txBody>
      </p:sp>
      <p:sp>
        <p:nvSpPr>
          <p:cNvPr id="40" name="Rectangle 27">
            <a:extLst>
              <a:ext uri="{FF2B5EF4-FFF2-40B4-BE49-F238E27FC236}">
                <a16:creationId xmlns:a16="http://schemas.microsoft.com/office/drawing/2014/main" id="{27B538D5-95DB-47ED-9CB4-34AE5BF78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3ADA550-03C4-46B3-B680-77099E864E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37200"/>
            <a:ext cx="1320800" cy="1320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1020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69096-C42E-40F7-9360-FF99351AE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en-US" dirty="0"/>
              <a:t>Audits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E0F56-C83A-4233-B33B-C2753C340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43051"/>
            <a:ext cx="4309803" cy="436686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1300" dirty="0"/>
              <a:t>Expectation - Clean Audits</a:t>
            </a:r>
          </a:p>
          <a:p>
            <a:pPr lvl="1">
              <a:lnSpc>
                <a:spcPct val="90000"/>
              </a:lnSpc>
            </a:pPr>
            <a:r>
              <a:rPr lang="en-US" sz="1300" dirty="0"/>
              <a:t>The financial data is often dated, however it is (relatively) </a:t>
            </a:r>
            <a:r>
              <a:rPr lang="en-US" sz="1300" i="1" u="sng" dirty="0"/>
              <a:t>Consistent</a:t>
            </a:r>
            <a:r>
              <a:rPr lang="en-US" sz="1300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1300" dirty="0"/>
              <a:t>Opinions</a:t>
            </a:r>
          </a:p>
          <a:p>
            <a:pPr lvl="2">
              <a:lnSpc>
                <a:spcPct val="90000"/>
              </a:lnSpc>
            </a:pPr>
            <a:r>
              <a:rPr lang="en-US" sz="1300" dirty="0"/>
              <a:t>Unmodified - GOOD</a:t>
            </a:r>
          </a:p>
          <a:p>
            <a:pPr lvl="2">
              <a:lnSpc>
                <a:spcPct val="90000"/>
              </a:lnSpc>
            </a:pPr>
            <a:r>
              <a:rPr lang="en-US" sz="1300" dirty="0"/>
              <a:t>Qualified (Qualifications) - BAD</a:t>
            </a:r>
          </a:p>
          <a:p>
            <a:pPr lvl="2">
              <a:lnSpc>
                <a:spcPct val="90000"/>
              </a:lnSpc>
            </a:pPr>
            <a:r>
              <a:rPr lang="en-US" sz="1300" dirty="0"/>
              <a:t>Financial Statement Opinion, Federal Program Opinion</a:t>
            </a:r>
          </a:p>
          <a:p>
            <a:pPr lvl="1">
              <a:lnSpc>
                <a:spcPct val="90000"/>
              </a:lnSpc>
            </a:pPr>
            <a:r>
              <a:rPr lang="en-US" sz="1300" dirty="0"/>
              <a:t>Emphases of Matter</a:t>
            </a:r>
          </a:p>
          <a:p>
            <a:pPr lvl="2">
              <a:lnSpc>
                <a:spcPct val="90000"/>
              </a:lnSpc>
            </a:pPr>
            <a:r>
              <a:rPr lang="en-US" sz="1300" dirty="0"/>
              <a:t>Going Concerns</a:t>
            </a:r>
          </a:p>
          <a:p>
            <a:pPr lvl="2">
              <a:lnSpc>
                <a:spcPct val="90000"/>
              </a:lnSpc>
            </a:pPr>
            <a:r>
              <a:rPr lang="en-US" sz="1300" dirty="0"/>
              <a:t>GASB 68 Effects</a:t>
            </a:r>
          </a:p>
          <a:p>
            <a:pPr lvl="1">
              <a:lnSpc>
                <a:spcPct val="90000"/>
              </a:lnSpc>
            </a:pPr>
            <a:r>
              <a:rPr lang="en-US" sz="1300" dirty="0"/>
              <a:t>Findings</a:t>
            </a:r>
          </a:p>
          <a:p>
            <a:pPr lvl="2">
              <a:lnSpc>
                <a:spcPct val="90000"/>
              </a:lnSpc>
            </a:pPr>
            <a:r>
              <a:rPr lang="en-US" sz="1300" dirty="0"/>
              <a:t>Material Weaknesses, Material Misstatements, Significant Deficiencies</a:t>
            </a:r>
          </a:p>
          <a:p>
            <a:pPr lvl="2">
              <a:lnSpc>
                <a:spcPct val="90000"/>
              </a:lnSpc>
            </a:pPr>
            <a:r>
              <a:rPr lang="en-US" sz="1300" dirty="0"/>
              <a:t>Findings for Recovery, Questioned Costs</a:t>
            </a:r>
          </a:p>
          <a:p>
            <a:pPr lvl="3">
              <a:lnSpc>
                <a:spcPct val="90000"/>
              </a:lnSpc>
            </a:pPr>
            <a:r>
              <a:rPr lang="en-US" sz="1300" dirty="0"/>
              <a:t>&gt;= $5,000</a:t>
            </a:r>
          </a:p>
          <a:p>
            <a:pPr>
              <a:lnSpc>
                <a:spcPct val="90000"/>
              </a:lnSpc>
            </a:pPr>
            <a:endParaRPr lang="en-US" sz="11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6CFE9B7-D7F0-4504-B6CE-062F45A6DB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7187" y="2251603"/>
            <a:ext cx="4204989" cy="235479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E67FB6C-ABB4-4BD1-B692-45D57FE423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06592"/>
            <a:ext cx="1251408" cy="12514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63499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CE38277-EB9C-4235-AA48-98FB9F0A1D8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73" r="1973"/>
          <a:stretch/>
        </p:blipFill>
        <p:spPr>
          <a:xfrm>
            <a:off x="4269854" y="-1"/>
            <a:ext cx="7922146" cy="6858001"/>
          </a:xfrm>
          <a:custGeom>
            <a:avLst/>
            <a:gdLst>
              <a:gd name="connsiteX0" fmla="*/ 379987 w 7922146"/>
              <a:gd name="connsiteY0" fmla="*/ 0 h 6858001"/>
              <a:gd name="connsiteX1" fmla="*/ 5304971 w 7922146"/>
              <a:gd name="connsiteY1" fmla="*/ 0 h 6858001"/>
              <a:gd name="connsiteX2" fmla="*/ 7065281 w 7922146"/>
              <a:gd name="connsiteY2" fmla="*/ 0 h 6858001"/>
              <a:gd name="connsiteX3" fmla="*/ 7397540 w 7922146"/>
              <a:gd name="connsiteY3" fmla="*/ 0 h 6858001"/>
              <a:gd name="connsiteX4" fmla="*/ 7397540 w 7922146"/>
              <a:gd name="connsiteY4" fmla="*/ 1 h 6858001"/>
              <a:gd name="connsiteX5" fmla="*/ 7922146 w 7922146"/>
              <a:gd name="connsiteY5" fmla="*/ 1 h 6858001"/>
              <a:gd name="connsiteX6" fmla="*/ 7922146 w 7922146"/>
              <a:gd name="connsiteY6" fmla="*/ 6858001 h 6858001"/>
              <a:gd name="connsiteX7" fmla="*/ 7065281 w 7922146"/>
              <a:gd name="connsiteY7" fmla="*/ 6858001 h 6858001"/>
              <a:gd name="connsiteX8" fmla="*/ 7065281 w 7922146"/>
              <a:gd name="connsiteY8" fmla="*/ 6858000 h 6858001"/>
              <a:gd name="connsiteX9" fmla="*/ 5932989 w 7922146"/>
              <a:gd name="connsiteY9" fmla="*/ 6858000 h 6858001"/>
              <a:gd name="connsiteX10" fmla="*/ 5932989 w 7922146"/>
              <a:gd name="connsiteY10" fmla="*/ 6858001 h 6858001"/>
              <a:gd name="connsiteX11" fmla="*/ 27809 w 7922146"/>
              <a:gd name="connsiteY11" fmla="*/ 6858001 h 6858001"/>
              <a:gd name="connsiteX12" fmla="*/ 1803228 w 7922146"/>
              <a:gd name="connsiteY12" fmla="*/ 4521201 h 6858001"/>
              <a:gd name="connsiteX13" fmla="*/ 0 w 7922146"/>
              <a:gd name="connsiteY13" fmla="*/ 0 h 6858001"/>
              <a:gd name="connsiteX14" fmla="*/ 379987 w 7922146"/>
              <a:gd name="connsiteY14" fmla="*/ 0 h 6858001"/>
              <a:gd name="connsiteX15" fmla="*/ 0 w 7922146"/>
              <a:gd name="connsiteY15" fmla="*/ 407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F9F4A8-E6E9-47CB-A954-82590B683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3851123" cy="1320800"/>
          </a:xfrm>
        </p:spPr>
        <p:txBody>
          <a:bodyPr>
            <a:normAutofit/>
          </a:bodyPr>
          <a:lstStyle/>
          <a:p>
            <a:r>
              <a:rPr lang="en-US" dirty="0"/>
              <a:t>Contract Financial Goals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41352-EFCD-4153-BF9B-F6643AFBC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3851122" cy="3880773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1400"/>
              <a:t>Does your school have Financial Goals?</a:t>
            </a:r>
          </a:p>
          <a:p>
            <a:pPr lvl="1">
              <a:lnSpc>
                <a:spcPct val="90000"/>
              </a:lnSpc>
            </a:pPr>
            <a:r>
              <a:rPr lang="en-US" sz="1400"/>
              <a:t>Check your Attachment 5 – Performance and Accountability Plan</a:t>
            </a:r>
          </a:p>
          <a:p>
            <a:pPr lvl="1">
              <a:lnSpc>
                <a:spcPct val="90000"/>
              </a:lnSpc>
            </a:pPr>
            <a:r>
              <a:rPr lang="en-US" sz="1400"/>
              <a:t>Make sure that your School Treasurer is </a:t>
            </a:r>
            <a:r>
              <a:rPr lang="en-US" sz="1400" b="1" u="sng"/>
              <a:t>Aware</a:t>
            </a:r>
            <a:r>
              <a:rPr lang="en-US" sz="1400"/>
              <a:t> of these Goals</a:t>
            </a:r>
          </a:p>
          <a:p>
            <a:pPr>
              <a:lnSpc>
                <a:spcPct val="90000"/>
              </a:lnSpc>
            </a:pPr>
            <a:r>
              <a:rPr lang="en-US" sz="1400"/>
              <a:t>Goal Template (attachment)</a:t>
            </a:r>
          </a:p>
          <a:p>
            <a:pPr>
              <a:lnSpc>
                <a:spcPct val="90000"/>
              </a:lnSpc>
            </a:pPr>
            <a:r>
              <a:rPr lang="en-US" sz="1400"/>
              <a:t>Consequences</a:t>
            </a:r>
          </a:p>
          <a:p>
            <a:pPr lvl="1">
              <a:lnSpc>
                <a:spcPct val="90000"/>
              </a:lnSpc>
            </a:pPr>
            <a:r>
              <a:rPr lang="en-US" sz="1400"/>
              <a:t>Considered OUT OF COMPLIANCE WITH CHARTER CONTRACT</a:t>
            </a:r>
          </a:p>
          <a:p>
            <a:pPr lvl="1">
              <a:lnSpc>
                <a:spcPct val="90000"/>
              </a:lnSpc>
            </a:pPr>
            <a:r>
              <a:rPr lang="en-US" sz="1400"/>
              <a:t>Corrective Action Plans</a:t>
            </a:r>
          </a:p>
          <a:p>
            <a:pPr lvl="2">
              <a:lnSpc>
                <a:spcPct val="90000"/>
              </a:lnSpc>
            </a:pPr>
            <a:r>
              <a:rPr lang="en-US"/>
              <a:t>Self-Initiated</a:t>
            </a:r>
          </a:p>
          <a:p>
            <a:pPr lvl="2">
              <a:lnSpc>
                <a:spcPct val="90000"/>
              </a:lnSpc>
            </a:pPr>
            <a:r>
              <a:rPr lang="en-US"/>
              <a:t>OCCS Letter of Concern</a:t>
            </a:r>
          </a:p>
          <a:p>
            <a:pPr lvl="2">
              <a:lnSpc>
                <a:spcPct val="90000"/>
              </a:lnSpc>
            </a:pPr>
            <a:r>
              <a:rPr lang="en-US"/>
              <a:t>OCCS Probation</a:t>
            </a:r>
          </a:p>
          <a:p>
            <a:pPr lvl="2">
              <a:lnSpc>
                <a:spcPct val="90000"/>
              </a:lnSpc>
            </a:pPr>
            <a:r>
              <a:rPr lang="en-US"/>
              <a:t>OCCS Intent to Suspend</a:t>
            </a:r>
          </a:p>
          <a:p>
            <a:pPr>
              <a:lnSpc>
                <a:spcPct val="90000"/>
              </a:lnSpc>
            </a:pPr>
            <a:endParaRPr lang="en-US" sz="1400"/>
          </a:p>
        </p:txBody>
      </p:sp>
      <p:cxnSp>
        <p:nvCxnSpPr>
          <p:cNvPr id="35" name="Straight Connector 31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2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4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6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8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818156A-136F-460E-9E2F-243BBA171C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06592"/>
            <a:ext cx="1251408" cy="12514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5796577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641</Words>
  <Application>Microsoft Office PowerPoint</Application>
  <PresentationFormat>Widescreen</PresentationFormat>
  <Paragraphs>114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Trebuchet MS</vt:lpstr>
      <vt:lpstr>Wingdings</vt:lpstr>
      <vt:lpstr>Wingdings 3</vt:lpstr>
      <vt:lpstr>Facet</vt:lpstr>
      <vt:lpstr>School Finance 102</vt:lpstr>
      <vt:lpstr>Agenda</vt:lpstr>
      <vt:lpstr>Financial Statement Formats</vt:lpstr>
      <vt:lpstr>Fiscal Officer – Relationship </vt:lpstr>
      <vt:lpstr>OCCS Monthly Monitoring </vt:lpstr>
      <vt:lpstr>Forecasts</vt:lpstr>
      <vt:lpstr>ODE Budgets – 3314.032 NEW</vt:lpstr>
      <vt:lpstr>Audits</vt:lpstr>
      <vt:lpstr>Contract Financial Goals</vt:lpstr>
      <vt:lpstr>Reauthorization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Finance 102</dc:title>
  <dc:creator>Sarah Sánchez</dc:creator>
  <cp:lastModifiedBy>Sarah Sánchez</cp:lastModifiedBy>
  <cp:revision>1</cp:revision>
  <dcterms:created xsi:type="dcterms:W3CDTF">2019-02-05T21:33:32Z</dcterms:created>
  <dcterms:modified xsi:type="dcterms:W3CDTF">2019-02-05T21:34:21Z</dcterms:modified>
</cp:coreProperties>
</file>